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sldIdLst>
    <p:sldId id="256" r:id="rId2"/>
    <p:sldId id="274" r:id="rId3"/>
    <p:sldId id="275" r:id="rId4"/>
    <p:sldId id="262" r:id="rId5"/>
    <p:sldId id="261" r:id="rId6"/>
    <p:sldId id="257" r:id="rId7"/>
    <p:sldId id="258" r:id="rId8"/>
    <p:sldId id="263" r:id="rId9"/>
    <p:sldId id="269" r:id="rId10"/>
    <p:sldId id="264" r:id="rId11"/>
    <p:sldId id="265" r:id="rId12"/>
    <p:sldId id="266" r:id="rId13"/>
    <p:sldId id="268" r:id="rId14"/>
    <p:sldId id="267" r:id="rId15"/>
    <p:sldId id="270" r:id="rId16"/>
    <p:sldId id="272" r:id="rId17"/>
    <p:sldId id="271" r:id="rId18"/>
    <p:sldId id="273" r:id="rId19"/>
    <p:sldId id="259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1872207"/>
          </a:xfrm>
        </p:spPr>
        <p:txBody>
          <a:bodyPr>
            <a:normAutofit fontScale="90000"/>
          </a:bodyPr>
          <a:lstStyle/>
          <a:p>
            <a:r>
              <a:rPr lang="ru-RU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СТРУКТУРА</a:t>
            </a:r>
            <a:endParaRPr lang="ru-RU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996952"/>
            <a:ext cx="7848872" cy="2641849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дополнительных общеобразовательных Программ МАОУ ДО «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Мошковская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ДЮСШ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84954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52718"/>
            <a:ext cx="8363272" cy="97202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Содержание Программы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208912" cy="547260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800" b="1" i="1" dirty="0" smtClean="0"/>
              <a:t>Формы и режим занятий: </a:t>
            </a:r>
            <a:r>
              <a:rPr lang="ru-RU" sz="2800" b="0" dirty="0" smtClean="0"/>
              <a:t>(индивидуальная</a:t>
            </a:r>
            <a:r>
              <a:rPr lang="ru-RU" sz="2800" b="0" dirty="0" smtClean="0"/>
              <a:t>, </a:t>
            </a:r>
            <a:r>
              <a:rPr lang="ru-RU" sz="2800" b="0" dirty="0" smtClean="0"/>
              <a:t>групповая, игровая, соревновательная и т.д.)</a:t>
            </a:r>
          </a:p>
          <a:p>
            <a:pPr algn="just"/>
            <a:r>
              <a:rPr lang="ru-RU" sz="2800" b="1" i="1" dirty="0" smtClean="0"/>
              <a:t>Учебный план </a:t>
            </a:r>
            <a:r>
              <a:rPr lang="ru-RU" sz="2800" b="0" dirty="0" smtClean="0"/>
              <a:t>– перечень, последовательность и распределение по периодам обучения, формы аттестации.</a:t>
            </a:r>
          </a:p>
          <a:p>
            <a:r>
              <a:rPr lang="ru-RU" sz="2800" i="1" dirty="0"/>
              <a:t>Содержание учебного </a:t>
            </a:r>
            <a:r>
              <a:rPr lang="ru-RU" sz="2800" i="1" dirty="0" smtClean="0"/>
              <a:t>плана:</a:t>
            </a:r>
            <a:endParaRPr lang="ru-RU" sz="2800" i="1" dirty="0"/>
          </a:p>
          <a:p>
            <a:pPr algn="just"/>
            <a:r>
              <a:rPr lang="ru-RU" sz="2800" b="0" dirty="0"/>
              <a:t>Реферативное описание разделов и тем, составляется согласно учебного плана, в соответствии с представленными разделами</a:t>
            </a:r>
          </a:p>
          <a:p>
            <a:pPr algn="just"/>
            <a:r>
              <a:rPr lang="ru-RU" sz="2800" b="0" dirty="0"/>
              <a:t>Содержание каждого года оформляется </a:t>
            </a:r>
            <a:r>
              <a:rPr lang="ru-RU" sz="2800" dirty="0"/>
              <a:t>отдельно</a:t>
            </a:r>
            <a:r>
              <a:rPr lang="ru-RU" sz="2800" b="0" dirty="0"/>
              <a:t>.</a:t>
            </a:r>
          </a:p>
          <a:p>
            <a:endParaRPr lang="ru-RU" sz="2800" b="0" dirty="0" smtClean="0"/>
          </a:p>
        </p:txBody>
      </p:sp>
    </p:spTree>
    <p:extLst>
      <p:ext uri="{BB962C8B-B14F-4D97-AF65-F5344CB8AC3E}">
        <p14:creationId xmlns:p14="http://schemas.microsoft.com/office/powerpoint/2010/main" val="436525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496944" cy="5649492"/>
          </a:xfrm>
        </p:spPr>
        <p:txBody>
          <a:bodyPr/>
          <a:lstStyle/>
          <a:p>
            <a:r>
              <a:rPr lang="ru-RU" sz="2800" b="1" i="1" dirty="0" smtClean="0"/>
              <a:t>Учебный план - </a:t>
            </a:r>
            <a:r>
              <a:rPr lang="ru-RU" sz="2800" b="0" dirty="0"/>
              <a:t>таблица, содержащая названия разделов и тем Программы, количество теоретических и практических часов и формы аттестации (контроля) </a:t>
            </a:r>
            <a:endParaRPr lang="ru-RU" sz="2800" b="0" dirty="0" smtClean="0"/>
          </a:p>
          <a:p>
            <a:pPr marL="0" indent="0">
              <a:buNone/>
            </a:pPr>
            <a:endParaRPr lang="ru-RU" b="1" i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96024"/>
              </p:ext>
            </p:extLst>
          </p:nvPr>
        </p:nvGraphicFramePr>
        <p:xfrm>
          <a:off x="179512" y="2780928"/>
          <a:ext cx="8640961" cy="24578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4096"/>
                <a:gridCol w="2304257"/>
                <a:gridCol w="1080119"/>
                <a:gridCol w="1296145"/>
                <a:gridCol w="1368151"/>
                <a:gridCol w="1728193"/>
              </a:tblGrid>
              <a:tr h="335614">
                <a:tc rowSpan="2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 п/п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Название раздела, темы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Количесто часов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Формы </a:t>
                      </a:r>
                      <a:r>
                        <a:rPr lang="ru-RU" sz="1200" dirty="0" smtClean="0">
                          <a:effectLst/>
                        </a:rPr>
                        <a:t>аттестации</a:t>
                      </a:r>
                    </a:p>
                  </a:txBody>
                  <a:tcPr marL="68580" marR="68580" marT="0" marB="0" anchor="ctr"/>
                </a:tc>
              </a:tr>
              <a:tr h="7663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всего</a:t>
                      </a:r>
                      <a:endParaRPr lang="ru-RU" sz="105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теория</a:t>
                      </a:r>
                      <a:endParaRPr lang="ru-RU" sz="105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практика</a:t>
                      </a:r>
                      <a:endParaRPr lang="ru-RU" sz="105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5614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05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Общая физическая подготовка (ОФП) 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</a:rPr>
                        <a:t>73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</a:rPr>
                        <a:t>9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</a:rPr>
                        <a:t>64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</a:rPr>
                        <a:t>Контрольные испытания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5614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Специальная</a:t>
                      </a:r>
                      <a:r>
                        <a:rPr lang="ru-RU" sz="1200" b="1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физическая подготовка (СФП)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77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73</a:t>
                      </a: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</a:rPr>
                        <a:t>Контрольные испытания</a:t>
                      </a:r>
                      <a:endParaRPr lang="ru-RU" sz="1200" b="1" dirty="0" smtClean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5614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002060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3</a:t>
                      </a:r>
                      <a:endParaRPr lang="ru-RU" sz="1200" b="0" dirty="0">
                        <a:solidFill>
                          <a:srgbClr val="002060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349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8363272" cy="61926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Содержание </a:t>
            </a:r>
            <a:r>
              <a:rPr lang="ru-RU" sz="2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учебного плана первого года </a:t>
            </a:r>
            <a:r>
              <a:rPr lang="ru-RU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обучения:</a:t>
            </a:r>
            <a:r>
              <a:rPr lang="ru-RU" sz="2800" b="1" dirty="0">
                <a:solidFill>
                  <a:srgbClr val="C00000"/>
                </a:solidFill>
              </a:rPr>
              <a:t> </a:t>
            </a:r>
            <a:endParaRPr lang="ru-RU" sz="2800" dirty="0">
              <a:solidFill>
                <a:srgbClr val="C00000"/>
              </a:solidFill>
            </a:endParaRPr>
          </a:p>
          <a:p>
            <a:pPr algn="ctr"/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Раздел 1. Общая физическая подготовка (ОФП) </a:t>
            </a:r>
          </a:p>
          <a:p>
            <a:r>
              <a:rPr lang="ru-RU" sz="2800" i="1" dirty="0"/>
              <a:t>Теория: </a:t>
            </a:r>
            <a:r>
              <a:rPr lang="ru-RU" sz="2800" b="0" dirty="0"/>
              <a:t>Понятие ОФП. Функции ОФП</a:t>
            </a:r>
            <a:r>
              <a:rPr lang="ru-RU" sz="2800" dirty="0"/>
              <a:t>. </a:t>
            </a:r>
          </a:p>
          <a:p>
            <a:r>
              <a:rPr lang="ru-RU" sz="2800" i="1" dirty="0"/>
              <a:t>Практика: </a:t>
            </a:r>
            <a:r>
              <a:rPr lang="ru-RU" sz="2800" b="0" dirty="0"/>
              <a:t>Освоение навыков физической подготовки: бег по прямой, бег приставными шагами, бег с высоко поднятыми коленями, челночный бег, кувырки вперед и назад, приседания на месте, прыжки вверх и др. Эстафета. Спортивные игры.</a:t>
            </a:r>
          </a:p>
          <a:p>
            <a:pPr marL="0" indent="0">
              <a:buNone/>
            </a:pP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8091490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68952" cy="79208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Планируемые результаты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8640960" cy="54726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Т</a:t>
            </a:r>
            <a:r>
              <a:rPr lang="ru-RU" sz="2400" dirty="0" smtClean="0"/>
              <a:t>ребования </a:t>
            </a:r>
            <a:r>
              <a:rPr lang="ru-RU" sz="2400" dirty="0"/>
              <a:t>к знаниям и умениям, которые должен приобрести обучающийся в процессе занятий по Программе (т.е. что он должен </a:t>
            </a:r>
            <a:r>
              <a:rPr lang="ru-RU" sz="2400" dirty="0" smtClean="0"/>
              <a:t>знать </a:t>
            </a:r>
            <a:r>
              <a:rPr lang="ru-RU" sz="2400" dirty="0"/>
              <a:t>и </a:t>
            </a:r>
            <a:r>
              <a:rPr lang="ru-RU" sz="2400" dirty="0" smtClean="0"/>
              <a:t>уметь, развитие каких качеств):</a:t>
            </a:r>
            <a:endParaRPr lang="ru-RU" sz="24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i="1" dirty="0" err="1"/>
              <a:t>Метапредметные</a:t>
            </a:r>
            <a:r>
              <a:rPr lang="ru-RU" sz="2400" i="1" dirty="0"/>
              <a:t> результаты</a:t>
            </a:r>
            <a:r>
              <a:rPr lang="ru-RU" sz="2400" dirty="0"/>
              <a:t> </a:t>
            </a:r>
            <a:r>
              <a:rPr lang="ru-RU" sz="2400" dirty="0" smtClean="0"/>
              <a:t>- </a:t>
            </a:r>
            <a:r>
              <a:rPr lang="ru-RU" sz="2400" b="0" dirty="0" smtClean="0"/>
              <a:t>освоение </a:t>
            </a:r>
            <a:r>
              <a:rPr lang="ru-RU" sz="2400" b="0" dirty="0"/>
              <a:t>обучающимися </a:t>
            </a:r>
            <a:r>
              <a:rPr lang="ru-RU" sz="2400" b="0" dirty="0" err="1"/>
              <a:t>межпредметных</a:t>
            </a:r>
            <a:r>
              <a:rPr lang="ru-RU" sz="2400" b="0" dirty="0"/>
              <a:t> понятий способность их использования в учебной, познавательной и социальной </a:t>
            </a:r>
            <a:r>
              <a:rPr lang="ru-RU" sz="2400" b="0" dirty="0" smtClean="0"/>
              <a:t>практике.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i="1" dirty="0"/>
              <a:t>Личностные результаты</a:t>
            </a:r>
            <a:r>
              <a:rPr lang="ru-RU" sz="2400" dirty="0"/>
              <a:t> </a:t>
            </a:r>
            <a:r>
              <a:rPr lang="ru-RU" sz="2400" dirty="0" smtClean="0"/>
              <a:t>- </a:t>
            </a:r>
            <a:r>
              <a:rPr lang="ru-RU" sz="2400" b="0" dirty="0"/>
              <a:t>способность обучающихся к саморазвитию и личностному </a:t>
            </a:r>
            <a:r>
              <a:rPr lang="ru-RU" sz="2400" b="0" dirty="0" smtClean="0"/>
              <a:t>самоопределению.</a:t>
            </a:r>
            <a:endParaRPr lang="ru-RU" sz="2400" b="0" dirty="0"/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i="1" dirty="0" smtClean="0"/>
              <a:t>Предметные </a:t>
            </a:r>
            <a:r>
              <a:rPr lang="ru-RU" sz="2400" i="1" dirty="0"/>
              <a:t>результаты</a:t>
            </a:r>
            <a:r>
              <a:rPr lang="ru-RU" sz="2400" dirty="0"/>
              <a:t> </a:t>
            </a:r>
            <a:r>
              <a:rPr lang="ru-RU" sz="2400" dirty="0" smtClean="0"/>
              <a:t>- </a:t>
            </a:r>
            <a:r>
              <a:rPr lang="ru-RU" sz="2400" b="0" dirty="0"/>
              <a:t>теоретические знания и</a:t>
            </a:r>
            <a:r>
              <a:rPr lang="ru-RU" sz="2400" b="0" dirty="0" smtClean="0"/>
              <a:t> практические </a:t>
            </a:r>
            <a:r>
              <a:rPr lang="ru-RU" sz="2400" b="0" dirty="0"/>
              <a:t>умения, предусмотренные Программой. </a:t>
            </a:r>
          </a:p>
        </p:txBody>
      </p:sp>
    </p:spTree>
    <p:extLst>
      <p:ext uri="{BB962C8B-B14F-4D97-AF65-F5344CB8AC3E}">
        <p14:creationId xmlns:p14="http://schemas.microsoft.com/office/powerpoint/2010/main" val="39038610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134076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Календарный учебный </a:t>
            </a:r>
            <a:r>
              <a:rPr lang="ru-RU" dirty="0" smtClean="0">
                <a:solidFill>
                  <a:srgbClr val="C00000"/>
                </a:solidFill>
              </a:rPr>
              <a:t>план-график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184575"/>
          </a:xfrm>
        </p:spPr>
        <p:txBody>
          <a:bodyPr/>
          <a:lstStyle/>
          <a:p>
            <a:r>
              <a:rPr lang="ru-RU" sz="2400" dirty="0"/>
              <a:t>определяет количество учебных недель и количество учебных дней, даты начала и окончания учебных </a:t>
            </a:r>
            <a:r>
              <a:rPr lang="ru-RU" sz="2400" dirty="0" smtClean="0"/>
              <a:t>периодов/этапов (для </a:t>
            </a:r>
            <a:r>
              <a:rPr lang="ru-RU" sz="2400" dirty="0" smtClean="0"/>
              <a:t>каждого этапа обучения отдельно</a:t>
            </a:r>
            <a:r>
              <a:rPr lang="ru-RU" sz="2400" dirty="0" smtClean="0"/>
              <a:t>)</a:t>
            </a:r>
            <a:endParaRPr lang="ru-RU" sz="2400" b="1" i="1" dirty="0" smtClean="0"/>
          </a:p>
          <a:p>
            <a:pPr marL="0" indent="0">
              <a:buNone/>
            </a:pPr>
            <a:r>
              <a:rPr lang="ru-RU" sz="1800" b="1" i="1" dirty="0" smtClean="0"/>
              <a:t>Этап </a:t>
            </a:r>
            <a:r>
              <a:rPr lang="ru-RU" sz="1800" b="1" i="1" dirty="0"/>
              <a:t>обучения: </a:t>
            </a:r>
            <a:r>
              <a:rPr lang="ru-RU" sz="1800" b="1" i="1" dirty="0" smtClean="0"/>
              <a:t>СОГ </a:t>
            </a:r>
            <a:r>
              <a:rPr lang="ru-RU" sz="1800" b="1" i="1" dirty="0"/>
              <a:t>– </a:t>
            </a:r>
            <a:r>
              <a:rPr lang="ru-RU" sz="1800" b="1" i="1" dirty="0" smtClean="0"/>
              <a:t>1</a:t>
            </a:r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593015"/>
              </p:ext>
            </p:extLst>
          </p:nvPr>
        </p:nvGraphicFramePr>
        <p:xfrm>
          <a:off x="179512" y="3501008"/>
          <a:ext cx="8424936" cy="3096348"/>
        </p:xfrm>
        <a:graphic>
          <a:graphicData uri="http://schemas.openxmlformats.org/drawingml/2006/table">
            <a:tbl>
              <a:tblPr firstRow="1" firstCol="1" bandRow="1"/>
              <a:tblGrid>
                <a:gridCol w="260824"/>
                <a:gridCol w="1307608"/>
                <a:gridCol w="663701"/>
                <a:gridCol w="663701"/>
                <a:gridCol w="577538"/>
                <a:gridCol w="577538"/>
                <a:gridCol w="412776"/>
                <a:gridCol w="577538"/>
                <a:gridCol w="412776"/>
                <a:gridCol w="577538"/>
                <a:gridCol w="495446"/>
                <a:gridCol w="494865"/>
                <a:gridCol w="412776"/>
                <a:gridCol w="494865"/>
                <a:gridCol w="495446"/>
              </a:tblGrid>
              <a:tr h="3159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Содержание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Сентябрь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Октябрь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Ноябрь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Декабрь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Январь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Февраль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Март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Апрель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Май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Июнь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Июль</a:t>
                      </a:r>
                      <a:endParaRPr lang="ru-RU" sz="1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Август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Всего часов</a:t>
                      </a:r>
                      <a:endParaRPr lang="ru-RU" sz="1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737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Теория 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37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ОФП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138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37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СФП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37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ТТП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475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Участие в соревнованиях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475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Инструкторская и судейская 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37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Тестирование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37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Мед. осмотр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475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Воспитательная работа 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475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Всего часов за 6 недель 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475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Всего часов за 52 недели 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208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913" marR="569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72772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036496" cy="792088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+mn-lt"/>
              </a:rPr>
              <a:t>Условия </a:t>
            </a:r>
            <a:r>
              <a:rPr lang="ru-RU" b="1" dirty="0" smtClean="0">
                <a:solidFill>
                  <a:srgbClr val="C00000"/>
                </a:solidFill>
                <a:latin typeface="+mn-lt"/>
              </a:rPr>
              <a:t>реализации Программы:</a:t>
            </a:r>
            <a:endParaRPr lang="ru-RU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688632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3400" dirty="0" smtClean="0"/>
              <a:t>Материально-техническая </a:t>
            </a:r>
            <a:r>
              <a:rPr lang="ru-RU" sz="3400" dirty="0" smtClean="0"/>
              <a:t>база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3400" dirty="0" smtClean="0"/>
              <a:t>Спортивный инвентарь и оборудование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3400" dirty="0" smtClean="0"/>
              <a:t>Санитарные условия для занятий </a:t>
            </a:r>
            <a:endParaRPr lang="ru-RU" sz="34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ru-RU" sz="3400" dirty="0" smtClean="0"/>
              <a:t>Особенности </a:t>
            </a:r>
            <a:r>
              <a:rPr lang="ru-RU" sz="3400" dirty="0" smtClean="0"/>
              <a:t>условий</a:t>
            </a:r>
            <a:endParaRPr lang="ru-RU" sz="3400" dirty="0" smtClean="0"/>
          </a:p>
          <a:p>
            <a:pPr marL="0" indent="0">
              <a:buNone/>
            </a:pPr>
            <a:r>
              <a:rPr lang="ru-RU" sz="5200" dirty="0" smtClean="0">
                <a:solidFill>
                  <a:srgbClr val="C00000"/>
                </a:solidFill>
              </a:rPr>
              <a:t>Формы аттестации:</a:t>
            </a:r>
          </a:p>
          <a:p>
            <a:pPr marL="0" indent="0">
              <a:buNone/>
            </a:pPr>
            <a:r>
              <a:rPr lang="ru-RU" sz="3600" b="0" dirty="0"/>
              <a:t>Формами контроля являются  </a:t>
            </a:r>
            <a:r>
              <a:rPr lang="ru-RU" sz="3600" dirty="0"/>
              <a:t>промежуточная и итоговая аттестация. </a:t>
            </a:r>
            <a:endParaRPr lang="ru-RU" sz="3600" dirty="0" smtClean="0"/>
          </a:p>
          <a:p>
            <a:pPr marL="0" indent="0">
              <a:buNone/>
            </a:pPr>
            <a:r>
              <a:rPr lang="ru-RU" sz="3600" b="0" dirty="0" smtClean="0"/>
              <a:t>Аттестации </a:t>
            </a:r>
            <a:r>
              <a:rPr lang="ru-RU" sz="3600" b="0" dirty="0"/>
              <a:t>проходят в </a:t>
            </a:r>
            <a:r>
              <a:rPr lang="ru-RU" sz="3600" b="0" dirty="0" smtClean="0"/>
              <a:t>формате </a:t>
            </a:r>
            <a:r>
              <a:rPr lang="ru-RU" sz="3600" b="0" dirty="0"/>
              <a:t>тестирования и сдачи контрольных нормативов</a:t>
            </a:r>
            <a:r>
              <a:rPr lang="ru-RU" sz="3600" b="0" dirty="0" smtClean="0"/>
              <a:t>.</a:t>
            </a:r>
            <a:endParaRPr lang="ru-RU" sz="3600" b="0" dirty="0" smtClean="0">
              <a:solidFill>
                <a:srgbClr val="C00000"/>
              </a:solidFill>
            </a:endParaRPr>
          </a:p>
          <a:p>
            <a:r>
              <a:rPr lang="ru-RU" sz="5200" dirty="0" smtClean="0">
                <a:solidFill>
                  <a:srgbClr val="C00000"/>
                </a:solidFill>
              </a:rPr>
              <a:t>Оценочный материал:</a:t>
            </a:r>
          </a:p>
          <a:p>
            <a:r>
              <a:rPr lang="ru-RU" sz="3500" dirty="0"/>
              <a:t>Таблица нормативов выполнения ОФП, СФП</a:t>
            </a:r>
            <a:r>
              <a:rPr lang="ru-RU" sz="3500" b="1" i="1" dirty="0" smtClean="0"/>
              <a:t>.</a:t>
            </a:r>
            <a:endParaRPr lang="ru-RU" sz="3500" dirty="0" smtClean="0">
              <a:solidFill>
                <a:srgbClr val="C00000"/>
              </a:solidFill>
            </a:endParaRPr>
          </a:p>
          <a:p>
            <a:endParaRPr lang="ru-RU" sz="4800" dirty="0" smtClean="0"/>
          </a:p>
          <a:p>
            <a:pPr marL="0" indent="0">
              <a:buNone/>
            </a:pPr>
            <a:endParaRPr lang="ru-RU" sz="4800" dirty="0" smtClean="0"/>
          </a:p>
          <a:p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9212696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52718"/>
            <a:ext cx="8424936" cy="756002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Программа воспитания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616624"/>
          </a:xfrm>
        </p:spPr>
        <p:txBody>
          <a:bodyPr>
            <a:noAutofit/>
          </a:bodyPr>
          <a:lstStyle/>
          <a:p>
            <a:pPr marL="342900" lvl="0" indent="-342900">
              <a:buFont typeface="Wingdings" pitchFamily="2" charset="2"/>
              <a:buChar char="q"/>
            </a:pPr>
            <a:r>
              <a:rPr lang="ru-RU" sz="2400" b="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соответствии с «Воспитательной программой </a:t>
            </a:r>
            <a:r>
              <a:rPr lang="ru-RU" sz="2400" b="0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Мошковской</a:t>
            </a:r>
            <a:r>
              <a:rPr lang="ru-RU" sz="2400" b="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ДЮСШ на 2021-2025 годы», утвержденной Приказом директора от 28.09.2021г. </a:t>
            </a:r>
          </a:p>
          <a:p>
            <a:pPr marL="342900" lvl="0" indent="-342900">
              <a:buFont typeface="Wingdings" pitchFamily="2" charset="2"/>
              <a:buChar char="q"/>
            </a:pPr>
            <a:r>
              <a:rPr lang="ru-RU" sz="2400" b="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Главная </a:t>
            </a:r>
            <a:r>
              <a:rPr lang="ru-RU" sz="2400" b="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целью является - </a:t>
            </a:r>
            <a:r>
              <a:rPr lang="ru-RU" sz="2400" b="0" dirty="0"/>
              <a:t>формирование у обучающихся духовно-нравственных ценностей, способности к успешной социализации в обществе</a:t>
            </a:r>
            <a:r>
              <a:rPr lang="ru-RU" sz="2400" b="0" dirty="0" smtClean="0"/>
              <a:t>.</a:t>
            </a:r>
            <a:endParaRPr lang="ru-RU" sz="2400" b="0" dirty="0" smtClean="0"/>
          </a:p>
          <a:p>
            <a:pPr marL="342900" indent="-342900">
              <a:buFont typeface="Wingdings" pitchFamily="2" charset="2"/>
              <a:buChar char="q"/>
            </a:pPr>
            <a:r>
              <a:rPr lang="ru-RU" sz="2400" b="0" dirty="0" smtClean="0"/>
              <a:t>важнейшей </a:t>
            </a:r>
            <a:r>
              <a:rPr lang="ru-RU" sz="2400" b="0" dirty="0"/>
              <a:t>составляющей  в воспитании обучающегося ДЮСШ является сохранение национальных традиций. Воспитательная система школы в </a:t>
            </a:r>
            <a:r>
              <a:rPr lang="ru-RU" sz="2400" b="0" dirty="0" smtClean="0"/>
              <a:t>идеале, </a:t>
            </a:r>
            <a:r>
              <a:rPr lang="ru-RU" sz="2400" b="0" dirty="0"/>
              <a:t>должна основываться на ценностных ориентациях и мотивах поведения, соответствовать российскому менталитету. Патриотизм  и гражданственность является неотъемлемой частью воспитания юного спортсмена ДЮСШ.</a:t>
            </a:r>
          </a:p>
        </p:txBody>
      </p:sp>
    </p:spTree>
    <p:extLst>
      <p:ext uri="{BB962C8B-B14F-4D97-AF65-F5344CB8AC3E}">
        <p14:creationId xmlns:p14="http://schemas.microsoft.com/office/powerpoint/2010/main" val="16673999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9786635"/>
              </p:ext>
            </p:extLst>
          </p:nvPr>
        </p:nvGraphicFramePr>
        <p:xfrm>
          <a:off x="313250" y="1916832"/>
          <a:ext cx="8611076" cy="3528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7521"/>
                <a:gridCol w="3368496"/>
                <a:gridCol w="2276253"/>
                <a:gridCol w="2118806"/>
              </a:tblGrid>
              <a:tr h="3731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№ п/п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Наименование мероприятия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Форма проведения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Сроки реализации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976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Знакомство с героями спорта Новосибирской области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Встреча с …..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октябрь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600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«Край родной, навек любимый…»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Посещение краеведческого музея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сентябрь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976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Мероприятия, посвященные Дню Победы в ВОВ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Легкоатлетический кросс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май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13249" y="847165"/>
            <a:ext cx="8611077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b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Календарный план воспитательной </a:t>
            </a:r>
            <a:r>
              <a:rPr lang="ru-RU" sz="32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работы</a:t>
            </a:r>
            <a:endParaRPr lang="ru-RU" sz="3200" b="1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6737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427168" cy="1371600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Список литературы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7620000" cy="4209331"/>
          </a:xfrm>
        </p:spPr>
        <p:txBody>
          <a:bodyPr>
            <a:normAutofit/>
          </a:bodyPr>
          <a:lstStyle/>
          <a:p>
            <a:pPr marL="571500" indent="-571500">
              <a:buFont typeface="Wingdings" pitchFamily="2" charset="2"/>
              <a:buChar char="Ø"/>
            </a:pPr>
            <a:r>
              <a:rPr lang="ru-RU" sz="3600" dirty="0" smtClean="0"/>
              <a:t>Нормативно-правовая</a:t>
            </a:r>
          </a:p>
          <a:p>
            <a:pPr marL="571500" indent="-571500">
              <a:buFont typeface="Wingdings" pitchFamily="2" charset="2"/>
              <a:buChar char="Ø"/>
            </a:pPr>
            <a:r>
              <a:rPr lang="ru-RU" sz="3600" dirty="0" smtClean="0"/>
              <a:t>Учебно-педагогическая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9225713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74694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b="1" dirty="0" smtClean="0"/>
              <a:t>Титульный лист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88"/>
          <a:stretch/>
        </p:blipFill>
        <p:spPr bwMode="auto">
          <a:xfrm>
            <a:off x="185056" y="908720"/>
            <a:ext cx="4530959" cy="57754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</p:pic>
      <p:sp>
        <p:nvSpPr>
          <p:cNvPr id="5" name="Объект 3"/>
          <p:cNvSpPr txBox="1">
            <a:spLocks/>
          </p:cNvSpPr>
          <p:nvPr/>
        </p:nvSpPr>
        <p:spPr>
          <a:xfrm>
            <a:off x="5011552" y="908720"/>
            <a:ext cx="3952935" cy="57606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2000" b="1" dirty="0" smtClean="0">
                <a:cs typeface="Times New Roman" pitchFamily="18" charset="0"/>
              </a:rPr>
              <a:t>На обороте титульного листа</a:t>
            </a:r>
          </a:p>
          <a:p>
            <a:pPr marL="0" indent="0">
              <a:buFont typeface="Arial" pitchFamily="34" charset="0"/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Font typeface="Arial" pitchFamily="34" charset="0"/>
              <a:buNone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Внутренняя экспертиза проведена. </a:t>
            </a:r>
          </a:p>
          <a:p>
            <a:pPr marL="0" indent="0">
              <a:buFont typeface="Arial" pitchFamily="34" charset="0"/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Программа рекомендована к рассмотрению на педагогическом совете МАОУ ДО «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Мошковская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ДЮСШ»</a:t>
            </a:r>
          </a:p>
          <a:p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Заместитель директора по УВР (кто проверил и направил на рассмотрение педагогического совета)   ___________________/____________</a:t>
            </a:r>
          </a:p>
          <a:p>
            <a:pPr marL="0" indent="0">
              <a:buFont typeface="Arial" pitchFamily="34" charset="0"/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           Подпись                                ФИО</a:t>
            </a:r>
          </a:p>
          <a:p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Font typeface="Arial" pitchFamily="34" charset="0"/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«__________»________________________2022г.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0331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9"/>
            <a:ext cx="8229600" cy="5865516"/>
          </a:xfrm>
        </p:spPr>
        <p:txBody>
          <a:bodyPr>
            <a:normAutofit fontScale="92500" lnSpcReduction="10000"/>
          </a:bodyPr>
          <a:lstStyle/>
          <a:p>
            <a:r>
              <a:rPr lang="ru-RU" sz="2600" dirty="0"/>
              <a:t>Программы представляют собой комплекс основных характеристик дополнительного образования детей и взрослых (объем, содержание, планируемые результаты), организационно-педагогических условий, форм аттестации, а также оценочных и методических материалов. </a:t>
            </a:r>
            <a:endParaRPr lang="ru-RU" sz="2600" dirty="0" smtClean="0"/>
          </a:p>
          <a:p>
            <a:pPr marL="0" indent="0">
              <a:buNone/>
            </a:pPr>
            <a:endParaRPr lang="ru-RU" sz="2600" dirty="0" smtClean="0"/>
          </a:p>
          <a:p>
            <a:r>
              <a:rPr lang="ru-RU" sz="2600" dirty="0"/>
              <a:t>Содержание Программ и сроки обучения по ним определяются и утверждаются Учреждением </a:t>
            </a:r>
            <a:endParaRPr lang="ru-RU" sz="2600" dirty="0" smtClean="0"/>
          </a:p>
          <a:p>
            <a:pPr marL="0" indent="0">
              <a:buNone/>
            </a:pPr>
            <a:r>
              <a:rPr lang="ru-RU" sz="2600" dirty="0" smtClean="0"/>
              <a:t>           (СОГ – 2 года, ГНП – 3 года, УТГ – 5 лет)</a:t>
            </a:r>
          </a:p>
          <a:p>
            <a:pPr marL="0" indent="0">
              <a:buNone/>
            </a:pPr>
            <a:endParaRPr lang="ru-RU" sz="2600" dirty="0" smtClean="0"/>
          </a:p>
          <a:p>
            <a:r>
              <a:rPr lang="ru-RU" sz="2600" dirty="0"/>
              <a:t>Образовательная деятельность по утверждённой Программе может осуществляться как одним, так и несколькими педагогическими работниками Учреждения.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9292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114300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</a:rPr>
              <a:t>Порядок согласования и утверждения Программ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12777"/>
            <a:ext cx="8568952" cy="5328592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400" dirty="0"/>
              <a:t>В соответствии с Законом об образовании (ст. 12, п.5) дополнительные общеобразовательные </a:t>
            </a:r>
            <a:r>
              <a:rPr lang="ru-RU" sz="2400" dirty="0" smtClean="0"/>
              <a:t>программы </a:t>
            </a:r>
            <a:r>
              <a:rPr lang="ru-RU" sz="2400" dirty="0"/>
              <a:t>самостоятельно разрабатывается и утверждаются Учреждением</a:t>
            </a:r>
            <a:r>
              <a:rPr lang="ru-RU" sz="2400" dirty="0" smtClean="0"/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dirty="0" smtClean="0"/>
              <a:t>Программы </a:t>
            </a:r>
            <a:r>
              <a:rPr lang="ru-RU" sz="2400" b="1" dirty="0"/>
              <a:t>разрабатываются самостоятельно педагогическим </a:t>
            </a:r>
            <a:r>
              <a:rPr lang="ru-RU" sz="2400" b="1" dirty="0" smtClean="0"/>
              <a:t>работником.</a:t>
            </a:r>
            <a:r>
              <a:rPr lang="ru-RU" sz="2400" dirty="0" smtClean="0"/>
              <a:t> Допускается </a:t>
            </a:r>
            <a:r>
              <a:rPr lang="ru-RU" sz="2400" dirty="0"/>
              <a:t>разработка Программ коллективом педагогических </a:t>
            </a:r>
            <a:r>
              <a:rPr lang="ru-RU" sz="2400" dirty="0" smtClean="0"/>
              <a:t>работников.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Программы </a:t>
            </a:r>
            <a:r>
              <a:rPr lang="ru-RU" sz="2400" dirty="0"/>
              <a:t>проходят внутреннюю </a:t>
            </a:r>
            <a:r>
              <a:rPr lang="ru-RU" sz="2400" dirty="0" smtClean="0"/>
              <a:t>экспертизу. </a:t>
            </a:r>
            <a:r>
              <a:rPr lang="ru-RU" sz="2400" dirty="0"/>
              <a:t>П</a:t>
            </a:r>
            <a:r>
              <a:rPr lang="ru-RU" sz="2400" dirty="0" smtClean="0"/>
              <a:t>ервичная экспертиза </a:t>
            </a:r>
            <a:r>
              <a:rPr lang="ru-RU" sz="2400" dirty="0"/>
              <a:t>Программы осуществляется </a:t>
            </a:r>
            <a:r>
              <a:rPr lang="ru-RU" sz="2400" dirty="0" smtClean="0"/>
              <a:t>инструкторами </a:t>
            </a:r>
            <a:r>
              <a:rPr lang="ru-RU" sz="2400" dirty="0"/>
              <a:t>- методистами </a:t>
            </a:r>
            <a:r>
              <a:rPr lang="ru-RU" sz="2400" dirty="0" smtClean="0"/>
              <a:t>Учреждения. Далее, после устранения замечаний, передается в педагогический Совет.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/>
              <a:t>Программы, получившие положительное </a:t>
            </a:r>
            <a:r>
              <a:rPr lang="ru-RU" sz="2400" dirty="0" smtClean="0"/>
              <a:t>решение педагогического </a:t>
            </a:r>
            <a:r>
              <a:rPr lang="ru-RU" sz="2400" dirty="0"/>
              <a:t>Совета, утверждаются </a:t>
            </a:r>
            <a:r>
              <a:rPr lang="ru-RU" sz="2400" dirty="0" smtClean="0"/>
              <a:t>директором </a:t>
            </a:r>
            <a:r>
              <a:rPr lang="ru-RU" sz="2400" dirty="0"/>
              <a:t>Учреждения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5284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79512" y="152718"/>
            <a:ext cx="8424936" cy="2124154"/>
          </a:xfrm>
        </p:spPr>
        <p:txBody>
          <a:bodyPr>
            <a:normAutofit/>
          </a:bodyPr>
          <a:lstStyle/>
          <a:p>
            <a:r>
              <a:rPr lang="ru-RU" dirty="0" smtClean="0"/>
              <a:t>Нормативно-правовая база</a:t>
            </a:r>
            <a:br>
              <a:rPr lang="ru-RU" dirty="0" smtClean="0"/>
            </a:br>
            <a:r>
              <a:rPr lang="ru-RU" dirty="0" smtClean="0"/>
              <a:t>воспитательной Программы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57200" y="2492896"/>
            <a:ext cx="7620000" cy="3633267"/>
          </a:xfrm>
        </p:spPr>
        <p:txBody>
          <a:bodyPr>
            <a:normAutofit/>
          </a:bodyPr>
          <a:lstStyle/>
          <a:p>
            <a:r>
              <a:rPr lang="ru-RU" dirty="0"/>
              <a:t>Федеральный закон № 304-ФЗ от 31 июля 2020 г “О внесении изменений в Федеральный закон «Об образовании в Российской Федерации» по вопросам воспитания обучающихся</a:t>
            </a:r>
            <a:r>
              <a:rPr lang="ru-RU" dirty="0" smtClean="0"/>
              <a:t>”.</a:t>
            </a:r>
          </a:p>
          <a:p>
            <a:r>
              <a:rPr lang="ru-RU" dirty="0" smtClean="0"/>
              <a:t>Распоряжение </a:t>
            </a:r>
            <a:r>
              <a:rPr lang="ru-RU" dirty="0"/>
              <a:t>Правительства Российской Федерации от 12.11.2020 №2945-Р «Об утверждении плана мероприятий по реализации в 2021-2025 годах Стратегии развития воспитания в Российской Федерации на период до 2025 года»</a:t>
            </a:r>
          </a:p>
        </p:txBody>
      </p:sp>
    </p:spTree>
    <p:extLst>
      <p:ext uri="{BB962C8B-B14F-4D97-AF65-F5344CB8AC3E}">
        <p14:creationId xmlns:p14="http://schemas.microsoft.com/office/powerpoint/2010/main" val="3390281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509" y="188640"/>
            <a:ext cx="8736971" cy="144016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О внесении изменений в Федеральный Закон «Об образовании в Российской Федерации»</a:t>
            </a:r>
            <a:br>
              <a:rPr lang="ru-RU" sz="2400" b="1" dirty="0" smtClean="0"/>
            </a:br>
            <a:r>
              <a:rPr lang="ru-RU" sz="2400" b="1" dirty="0" smtClean="0"/>
              <a:t>(ФЗ №304-ФЗ от 31 июля 2020г.)</a:t>
            </a:r>
            <a:endParaRPr lang="ru-RU" sz="24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2502301"/>
              </p:ext>
            </p:extLst>
          </p:nvPr>
        </p:nvGraphicFramePr>
        <p:xfrm>
          <a:off x="251520" y="2060848"/>
          <a:ext cx="8640960" cy="42899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258"/>
                <a:gridCol w="3175508"/>
                <a:gridCol w="3413194"/>
              </a:tblGrid>
              <a:tr h="1392181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C00000"/>
                          </a:solidFill>
                        </a:rPr>
                        <a:t>Статья 2, пункт 2</a:t>
                      </a:r>
                      <a:endParaRPr lang="ru-RU" sz="1600" dirty="0">
                        <a:solidFill>
                          <a:srgbClr val="C00000"/>
                        </a:solidFill>
                      </a:endParaRPr>
                    </a:p>
                  </a:txBody>
                  <a:tcPr marL="84667" marR="84667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Изменена трактовка</a:t>
                      </a: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</a:rPr>
                        <a:t> понятия «воспитание»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 marL="84667" marR="84667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Подчеркнута роль гражданского и патриотического</a:t>
                      </a: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</a:rPr>
                        <a:t> воспитания. Подчеркнут </a:t>
                      </a:r>
                      <a:r>
                        <a:rPr lang="ru-RU" sz="1600" baseline="0" dirty="0" err="1" smtClean="0">
                          <a:solidFill>
                            <a:srgbClr val="002060"/>
                          </a:solidFill>
                        </a:rPr>
                        <a:t>деятельностный</a:t>
                      </a: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</a:rPr>
                        <a:t> характер воспитательного процесса.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 marL="84667" marR="84667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392181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Статья 2, пункт 9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 marL="84667" marR="84667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Изменена трактовка</a:t>
                      </a:r>
                      <a:r>
                        <a:rPr lang="ru-RU" sz="1600" b="1" baseline="0" dirty="0" smtClean="0">
                          <a:solidFill>
                            <a:srgbClr val="002060"/>
                          </a:solidFill>
                        </a:rPr>
                        <a:t> понятия «образовательная программа»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 marL="84667" marR="84667"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В структуру образовательной программы в обязательном</a:t>
                      </a:r>
                      <a:r>
                        <a:rPr lang="ru-RU" sz="1600" b="1" baseline="0" dirty="0" smtClean="0">
                          <a:solidFill>
                            <a:srgbClr val="002060"/>
                          </a:solidFill>
                        </a:rPr>
                        <a:t> порядке должна входить: программа воспитания, календарный план воспитательной работы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 marL="84667" marR="84667"/>
                </a:tc>
              </a:tr>
              <a:tr h="1180949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Статья 12</a:t>
                      </a:r>
                      <a:endParaRPr lang="ru-RU" sz="1600" b="1" dirty="0">
                        <a:solidFill>
                          <a:srgbClr val="C00000"/>
                        </a:solidFill>
                      </a:endParaRPr>
                    </a:p>
                  </a:txBody>
                  <a:tcPr marL="84667" marR="84667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Изложены общие требования к организации воспитания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 marL="84667" marR="84667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«воспитание должно</a:t>
                      </a:r>
                      <a:r>
                        <a:rPr lang="ru-RU" sz="1600" b="1" baseline="0" dirty="0" smtClean="0">
                          <a:solidFill>
                            <a:srgbClr val="002060"/>
                          </a:solidFill>
                        </a:rPr>
                        <a:t> стать составной частью всех образовательных программ»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 marL="84667" marR="84667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5855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solidFill>
                  <a:schemeClr val="tx1"/>
                </a:solidFill>
              </a:rPr>
              <a:t>Раздел 1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dirty="0"/>
              <a:t>Основные характеристики </a:t>
            </a:r>
            <a:r>
              <a:rPr lang="ru-RU" sz="4000" dirty="0" smtClean="0"/>
              <a:t>Программы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08921"/>
            <a:ext cx="8229600" cy="3417243"/>
          </a:xfrm>
        </p:spPr>
        <p:txBody>
          <a:bodyPr>
            <a:norm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ru-RU" sz="3200" dirty="0" smtClean="0"/>
              <a:t>Пояснительная записка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3200" dirty="0" smtClean="0"/>
              <a:t>Цель и задачи Программы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3200" dirty="0" smtClean="0"/>
              <a:t>Содержание Программы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3200" dirty="0" smtClean="0"/>
              <a:t>Планируемые результаты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567472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155679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 smtClean="0">
                <a:solidFill>
                  <a:schemeClr val="tx1"/>
                </a:solidFill>
              </a:rPr>
              <a:t>Раздел 2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Организационно-педагогические условия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556792"/>
            <a:ext cx="8856984" cy="5184576"/>
          </a:xfrm>
        </p:spPr>
        <p:txBody>
          <a:bodyPr>
            <a:norm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ru-RU" sz="2800" dirty="0" smtClean="0"/>
              <a:t>Календарный учебный график;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800" dirty="0" smtClean="0"/>
              <a:t>Условия реализации Программы;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800" dirty="0" smtClean="0"/>
              <a:t>Формы аттестации;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800" dirty="0" smtClean="0"/>
              <a:t>Оценочные материалы;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800" dirty="0" smtClean="0"/>
              <a:t>Методические материалы;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800" dirty="0" smtClean="0"/>
              <a:t>Рабочие программы (модули) дисциплин Программы;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800" dirty="0" smtClean="0"/>
              <a:t>Воспитательная Программа;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800" dirty="0" smtClean="0"/>
              <a:t>Список литературы</a:t>
            </a:r>
          </a:p>
          <a:p>
            <a:pPr>
              <a:buFont typeface="Wingdings" pitchFamily="2" charset="2"/>
              <a:buChar char="ü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9270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98072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Пояснительная записка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08719"/>
            <a:ext cx="8784976" cy="5949281"/>
          </a:xfrm>
        </p:spPr>
        <p:txBody>
          <a:bodyPr>
            <a:normAutofit lnSpcReduction="10000"/>
          </a:bodyPr>
          <a:lstStyle/>
          <a:p>
            <a:r>
              <a:rPr lang="ru-RU" b="0" dirty="0" smtClean="0"/>
              <a:t>Указать к какому </a:t>
            </a:r>
            <a:r>
              <a:rPr lang="ru-RU" i="1" dirty="0" smtClean="0"/>
              <a:t>уровню</a:t>
            </a:r>
            <a:r>
              <a:rPr lang="ru-RU" b="0" dirty="0" smtClean="0"/>
              <a:t> относится Программа (стартовый</a:t>
            </a:r>
            <a:r>
              <a:rPr lang="ru-RU" b="0" dirty="0" smtClean="0"/>
              <a:t>, </a:t>
            </a:r>
            <a:r>
              <a:rPr lang="ru-RU" b="0" dirty="0" smtClean="0"/>
              <a:t>базовый, профильный и т.д.)</a:t>
            </a:r>
          </a:p>
          <a:p>
            <a:r>
              <a:rPr lang="ru-RU" i="1" dirty="0" smtClean="0"/>
              <a:t>Актуальность </a:t>
            </a:r>
            <a:r>
              <a:rPr lang="ru-RU" i="1" dirty="0" smtClean="0"/>
              <a:t>Программы: </a:t>
            </a:r>
            <a:r>
              <a:rPr lang="ru-RU" b="0" dirty="0" smtClean="0"/>
              <a:t>это ответ на вопрос, зачем нужна детям в современных условиях конкретная Программа. </a:t>
            </a:r>
            <a:r>
              <a:rPr lang="ru-RU" b="0" dirty="0"/>
              <a:t>Б</a:t>
            </a:r>
            <a:r>
              <a:rPr lang="ru-RU" b="0" dirty="0" smtClean="0"/>
              <a:t>азируется</a:t>
            </a:r>
            <a:r>
              <a:rPr lang="ru-RU" b="0" dirty="0"/>
              <a:t>: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b="0" dirty="0" smtClean="0"/>
              <a:t>на </a:t>
            </a:r>
            <a:r>
              <a:rPr lang="ru-RU" b="0" dirty="0"/>
              <a:t>анализе социальных проблем;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b="0" dirty="0" smtClean="0"/>
              <a:t>на </a:t>
            </a:r>
            <a:r>
              <a:rPr lang="ru-RU" b="0" dirty="0"/>
              <a:t>материалах научных исследований;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b="0" dirty="0" smtClean="0"/>
              <a:t>на </a:t>
            </a:r>
            <a:r>
              <a:rPr lang="ru-RU" b="0" dirty="0"/>
              <a:t>анализе педагогического опыта;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b="0" dirty="0" smtClean="0"/>
              <a:t>на </a:t>
            </a:r>
            <a:r>
              <a:rPr lang="ru-RU" b="0" dirty="0"/>
              <a:t>анализе детского или родительского спроса на дополнительные образовательные услуги;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b="0" dirty="0" smtClean="0"/>
              <a:t>на </a:t>
            </a:r>
            <a:r>
              <a:rPr lang="ru-RU" b="0" dirty="0"/>
              <a:t>современных требованиях модернизации системы образования;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b="0" dirty="0" smtClean="0"/>
              <a:t>на </a:t>
            </a:r>
            <a:r>
              <a:rPr lang="ru-RU" b="0" dirty="0"/>
              <a:t>потенциале образовательного учреждения;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b="0" dirty="0" smtClean="0"/>
              <a:t>на муниципальном </a:t>
            </a:r>
            <a:r>
              <a:rPr lang="ru-RU" b="0" dirty="0"/>
              <a:t>заказе </a:t>
            </a:r>
            <a:r>
              <a:rPr lang="ru-RU" b="0" dirty="0" smtClean="0"/>
              <a:t>учреждения и </a:t>
            </a:r>
            <a:r>
              <a:rPr lang="ru-RU" b="0" dirty="0"/>
              <a:t>других факторах. </a:t>
            </a:r>
          </a:p>
          <a:p>
            <a:r>
              <a:rPr lang="ru-RU" i="1" dirty="0" smtClean="0"/>
              <a:t>Отличительные особенности: </a:t>
            </a:r>
            <a:r>
              <a:rPr lang="ru-RU" b="0" dirty="0" smtClean="0"/>
              <a:t>модифицированная (на основе типовых программ с учетом особенностей учреждения)</a:t>
            </a:r>
          </a:p>
          <a:p>
            <a:r>
              <a:rPr lang="ru-RU" i="1" dirty="0" smtClean="0"/>
              <a:t>Новизна </a:t>
            </a:r>
            <a:r>
              <a:rPr lang="ru-RU" b="0" dirty="0" smtClean="0"/>
              <a:t>учитывает специфику дополнительного образования</a:t>
            </a:r>
            <a:endParaRPr lang="ru-RU" b="0" dirty="0" smtClean="0"/>
          </a:p>
        </p:txBody>
      </p:sp>
    </p:spTree>
    <p:extLst>
      <p:ext uri="{BB962C8B-B14F-4D97-AF65-F5344CB8AC3E}">
        <p14:creationId xmlns:p14="http://schemas.microsoft.com/office/powerpoint/2010/main" val="565039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Цели и задачи Программы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8712968" cy="5472607"/>
          </a:xfrm>
        </p:spPr>
        <p:txBody>
          <a:bodyPr>
            <a:normAutofit/>
          </a:bodyPr>
          <a:lstStyle/>
          <a:p>
            <a:r>
              <a:rPr lang="ru-RU" sz="2400" b="1" i="1" dirty="0"/>
              <a:t>Цель Программы: </a:t>
            </a:r>
            <a:r>
              <a:rPr lang="ru-RU" sz="2400" b="0" dirty="0"/>
              <a:t>заранее предполагаемый результат образовательного процесса, к которому нужно стремиться, должна быть связана с названием Программы, отражать ее основную направленность и конечный результат</a:t>
            </a:r>
            <a:r>
              <a:rPr lang="ru-RU" sz="2400" dirty="0" smtClean="0"/>
              <a:t>.</a:t>
            </a:r>
            <a:endParaRPr lang="ru-RU" dirty="0"/>
          </a:p>
          <a:p>
            <a:r>
              <a:rPr lang="ru-RU" sz="2400" b="1" i="1" dirty="0"/>
              <a:t>Задачи Программы: </a:t>
            </a:r>
            <a:r>
              <a:rPr lang="ru-RU" sz="2400" b="0" dirty="0"/>
              <a:t>показывают, что нужно сделать, чтобы достичь цели. </a:t>
            </a:r>
          </a:p>
          <a:p>
            <a:pPr marL="0" indent="0">
              <a:buNone/>
            </a:pPr>
            <a:r>
              <a:rPr lang="ru-RU" sz="2400" b="0" dirty="0"/>
              <a:t>Задачи должны соответствовать цели и подразделяться на группы: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b="0" dirty="0"/>
              <a:t>Обучающие задачи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b="0" dirty="0"/>
              <a:t>Развивающие задачи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b="0" dirty="0"/>
              <a:t>Воспитательные задачи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46201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1222</TotalTime>
  <Words>1099</Words>
  <Application>Microsoft Office PowerPoint</Application>
  <PresentationFormat>Экран (4:3)</PresentationFormat>
  <Paragraphs>325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Главная</vt:lpstr>
      <vt:lpstr>                      СТРУКТУРА</vt:lpstr>
      <vt:lpstr>Презентация PowerPoint</vt:lpstr>
      <vt:lpstr>Порядок согласования и утверждения Программ</vt:lpstr>
      <vt:lpstr>Нормативно-правовая база воспитательной Программы</vt:lpstr>
      <vt:lpstr>О внесении изменений в Федеральный Закон «Об образовании в Российской Федерации» (ФЗ №304-ФЗ от 31 июля 2020г.)</vt:lpstr>
      <vt:lpstr>Раздел 1 Основные характеристики Программы</vt:lpstr>
      <vt:lpstr>Раздел 2  Организационно-педагогические условия</vt:lpstr>
      <vt:lpstr>Пояснительная записка</vt:lpstr>
      <vt:lpstr>Цели и задачи Программы</vt:lpstr>
      <vt:lpstr>Содержание Программы</vt:lpstr>
      <vt:lpstr>Презентация PowerPoint</vt:lpstr>
      <vt:lpstr>Презентация PowerPoint</vt:lpstr>
      <vt:lpstr>Планируемые результаты</vt:lpstr>
      <vt:lpstr>Календарный учебный план-график</vt:lpstr>
      <vt:lpstr>Условия реализации Программы:</vt:lpstr>
      <vt:lpstr>Программа воспитания</vt:lpstr>
      <vt:lpstr>Презентация PowerPoint</vt:lpstr>
      <vt:lpstr>Список литературы</vt:lpstr>
      <vt:lpstr>Титульный лист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</dc:title>
  <dc:creator>Любовь Вадиленовна</dc:creator>
  <cp:lastModifiedBy>Любовь Вадиленовна</cp:lastModifiedBy>
  <cp:revision>43</cp:revision>
  <dcterms:created xsi:type="dcterms:W3CDTF">2022-04-11T03:35:55Z</dcterms:created>
  <dcterms:modified xsi:type="dcterms:W3CDTF">2022-04-13T09:53:03Z</dcterms:modified>
</cp:coreProperties>
</file>